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0" r:id="rId6"/>
    <p:sldId id="260" r:id="rId7"/>
    <p:sldId id="259" r:id="rId8"/>
    <p:sldId id="261" r:id="rId9"/>
    <p:sldId id="262" r:id="rId10"/>
    <p:sldId id="264" r:id="rId11"/>
    <p:sldId id="263" r:id="rId12"/>
    <p:sldId id="265" r:id="rId13"/>
    <p:sldId id="266" r:id="rId14"/>
    <p:sldId id="267" r:id="rId15"/>
    <p:sldId id="26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ADBABBE-A5FB-41EB-B9A3-79C96FA21F43}" type="datetimeFigureOut">
              <a:rPr lang="nl-NL" smtClean="0"/>
              <a:t>29-11-2022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292321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DBABBE-A5FB-41EB-B9A3-79C96FA21F43}" type="datetimeFigureOut">
              <a:rPr lang="nl-NL" smtClean="0"/>
              <a:t>29-11-2022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47732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DBABBE-A5FB-41EB-B9A3-79C96FA21F43}" type="datetimeFigureOut">
              <a:rPr lang="nl-NL" smtClean="0"/>
              <a:t>29-11-2022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128423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DBABBE-A5FB-41EB-B9A3-79C96FA21F43}" type="datetimeFigureOut">
              <a:rPr lang="nl-NL" smtClean="0"/>
              <a:t>29-11-2022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33114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0ADBABBE-A5FB-41EB-B9A3-79C96FA21F43}" type="datetimeFigureOut">
              <a:rPr lang="nl-NL" smtClean="0"/>
              <a:t>29-11-2022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213791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ADBABBE-A5FB-41EB-B9A3-79C96FA21F43}" type="datetimeFigureOut">
              <a:rPr lang="nl-NL" smtClean="0"/>
              <a:t>29-11-2022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21401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ADBABBE-A5FB-41EB-B9A3-79C96FA21F43}" type="datetimeFigureOut">
              <a:rPr lang="nl-NL" smtClean="0"/>
              <a:t>29-11-2022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319769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ADBABBE-A5FB-41EB-B9A3-79C96FA21F43}" type="datetimeFigureOut">
              <a:rPr lang="nl-NL" smtClean="0"/>
              <a:t>29-11-2022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176925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ADBABBE-A5FB-41EB-B9A3-79C96FA21F43}" type="datetimeFigureOut">
              <a:rPr lang="nl-NL" smtClean="0"/>
              <a:t>29-11-2022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190607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ADBABBE-A5FB-41EB-B9A3-79C96FA21F43}" type="datetimeFigureOut">
              <a:rPr lang="nl-NL" smtClean="0"/>
              <a:t>29-11-2022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294567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ADBABBE-A5FB-41EB-B9A3-79C96FA21F43}" type="datetimeFigureOut">
              <a:rPr lang="nl-NL" smtClean="0"/>
              <a:t>29-11-2022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E89389-4E77-4CD1-919B-90DAEE9188D7}" type="slidenum">
              <a:rPr lang="nl-NL" smtClean="0"/>
              <a:t>‹nr.›</a:t>
            </a:fld>
            <a:endParaRPr lang="nl-NL"/>
          </a:p>
        </p:txBody>
      </p:sp>
    </p:spTree>
    <p:extLst>
      <p:ext uri="{BB962C8B-B14F-4D97-AF65-F5344CB8AC3E}">
        <p14:creationId xmlns:p14="http://schemas.microsoft.com/office/powerpoint/2010/main" val="275315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BABBE-A5FB-41EB-B9A3-79C96FA21F43}" type="datetimeFigureOut">
              <a:rPr lang="nl-NL" smtClean="0"/>
              <a:t>29-11-2022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89389-4E77-4CD1-919B-90DAEE9188D7}" type="slidenum">
              <a:rPr lang="nl-NL" smtClean="0"/>
              <a:t>‹nr.›</a:t>
            </a:fld>
            <a:endParaRPr lang="nl-NL"/>
          </a:p>
        </p:txBody>
      </p:sp>
    </p:spTree>
    <p:extLst>
      <p:ext uri="{BB962C8B-B14F-4D97-AF65-F5344CB8AC3E}">
        <p14:creationId xmlns:p14="http://schemas.microsoft.com/office/powerpoint/2010/main" val="75904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ixtonbuzz.com/2020/09/should-tulse-hill-in-south-london-be-renamed-seeing-as-its-named-after-a-17th-century-slave-trader/" TargetMode="External"/><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hyperlink" Target="https://www.nu.nl/281222/video/britse-demonstranten-gooien-standbeeld-slavenhandelaar-in-rivier.html" TargetMode="External"/><Relationship Id="rId4" Type="http://schemas.openxmlformats.org/officeDocument/2006/relationships/hyperlink" Target="https://www.bbc.com/news/uk-england-london-53985187?intlink_from_url=&amp;link_location=live-reporting-stor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kkdjHAgvMe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rijksmuseum.nl/nl/rijksstudio/tijdlijn-nederlandse-geschiedenis/1863-afschaffing-slavernij#:~:text=Het%20initiatief%20voor%20afschaffing%20in,in%20Nederlands%20belangrijkste%20slavenkolonie%20Surina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c1UEfZOo4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ciHVDWxDaY" TargetMode="External"/><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hyperlink" Target="https://joop.bnnvara.nl/nieuws/europese-genocide-op-inheemse-amerikanen-leidde-kleine-ijstijd-in" TargetMode="External"/><Relationship Id="rId4" Type="http://schemas.openxmlformats.org/officeDocument/2006/relationships/hyperlink" Target="https://www.trouw.nl/nieuws/erken-ook-de-allergrootste-genocide-die-op-indianen~b0fd2930/?referrer=https://www.google.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259604054"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Historische context</a:t>
            </a:r>
            <a:br>
              <a:rPr lang="nl-NL" dirty="0" smtClean="0"/>
            </a:br>
            <a:r>
              <a:rPr lang="nl-NL" dirty="0" smtClean="0"/>
              <a:t>Het Britse Rijk 1585-1900</a:t>
            </a:r>
            <a:endParaRPr lang="nl-NL" dirty="0"/>
          </a:p>
        </p:txBody>
      </p:sp>
      <p:sp>
        <p:nvSpPr>
          <p:cNvPr id="3" name="Ondertitel 2"/>
          <p:cNvSpPr>
            <a:spLocks noGrp="1"/>
          </p:cNvSpPr>
          <p:nvPr>
            <p:ph type="subTitle" idx="1"/>
          </p:nvPr>
        </p:nvSpPr>
        <p:spPr/>
        <p:txBody>
          <a:bodyPr/>
          <a:lstStyle/>
          <a:p>
            <a:r>
              <a:rPr lang="nl-NL" dirty="0" smtClean="0"/>
              <a:t>Deelcontext 1</a:t>
            </a:r>
          </a:p>
          <a:p>
            <a:r>
              <a:rPr lang="nl-NL" smtClean="0"/>
              <a:t>Amerikaanse koloniën </a:t>
            </a:r>
            <a:r>
              <a:rPr lang="nl-NL" dirty="0" smtClean="0"/>
              <a:t>(1585-1833)</a:t>
            </a:r>
            <a:endParaRPr lang="nl-NL" dirty="0"/>
          </a:p>
        </p:txBody>
      </p:sp>
    </p:spTree>
    <p:extLst>
      <p:ext uri="{BB962C8B-B14F-4D97-AF65-F5344CB8AC3E}">
        <p14:creationId xmlns:p14="http://schemas.microsoft.com/office/powerpoint/2010/main" val="1761744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Royal </a:t>
            </a:r>
            <a:r>
              <a:rPr lang="nl-NL" b="1" dirty="0" err="1" smtClean="0">
                <a:solidFill>
                  <a:srgbClr val="FF0000"/>
                </a:solidFill>
              </a:rPr>
              <a:t>African</a:t>
            </a:r>
            <a:r>
              <a:rPr lang="nl-NL" b="1" smtClean="0">
                <a:solidFill>
                  <a:srgbClr val="FF0000"/>
                </a:solidFill>
              </a:rPr>
              <a:t> Company</a:t>
            </a:r>
            <a:endParaRPr lang="nl-NL" b="1" dirty="0">
              <a:solidFill>
                <a:srgbClr val="FF0000"/>
              </a:solidFill>
            </a:endParaRPr>
          </a:p>
        </p:txBody>
      </p:sp>
      <p:pic>
        <p:nvPicPr>
          <p:cNvPr id="6146" name="Picture 2" descr="Logo van de Royal African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863" y="1229023"/>
            <a:ext cx="5169804" cy="497654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7013" y="5168881"/>
            <a:ext cx="6096000" cy="923330"/>
          </a:xfrm>
          <a:prstGeom prst="rect">
            <a:avLst/>
          </a:prstGeom>
        </p:spPr>
        <p:txBody>
          <a:bodyPr>
            <a:spAutoFit/>
          </a:bodyPr>
          <a:lstStyle/>
          <a:p>
            <a:r>
              <a:rPr lang="nl-NL" dirty="0" smtClean="0">
                <a:hlinkClick r:id="rId3"/>
              </a:rPr>
              <a:t>Artikel: https://www.brixtonbuzz.com/2020/09/should-tulse-hill-in-south-london-be-renamed-seeing-as-its-named-after-a-17th-century-slave-trader/</a:t>
            </a:r>
            <a:r>
              <a:rPr lang="nl-NL" dirty="0" smtClean="0"/>
              <a:t> </a:t>
            </a:r>
            <a:endParaRPr lang="nl-NL" dirty="0"/>
          </a:p>
        </p:txBody>
      </p:sp>
      <p:sp>
        <p:nvSpPr>
          <p:cNvPr id="4" name="Rechthoek 3"/>
          <p:cNvSpPr/>
          <p:nvPr/>
        </p:nvSpPr>
        <p:spPr>
          <a:xfrm>
            <a:off x="76201" y="6092211"/>
            <a:ext cx="6096000" cy="646331"/>
          </a:xfrm>
          <a:prstGeom prst="rect">
            <a:avLst/>
          </a:prstGeom>
        </p:spPr>
        <p:txBody>
          <a:bodyPr>
            <a:spAutoFit/>
          </a:bodyPr>
          <a:lstStyle/>
          <a:p>
            <a:r>
              <a:rPr lang="nl-NL" dirty="0" smtClean="0">
                <a:hlinkClick r:id="rId4"/>
              </a:rPr>
              <a:t>Artikel: https://www.bbc.com/news/uk-england-london-53985187?intlink_from_url=&amp;link_location=live-reporting-story</a:t>
            </a:r>
            <a:r>
              <a:rPr lang="nl-NL" dirty="0" smtClean="0"/>
              <a:t> </a:t>
            </a:r>
            <a:endParaRPr lang="nl-NL" dirty="0"/>
          </a:p>
        </p:txBody>
      </p:sp>
      <p:sp>
        <p:nvSpPr>
          <p:cNvPr id="5" name="Rechthoek 4"/>
          <p:cNvSpPr/>
          <p:nvPr/>
        </p:nvSpPr>
        <p:spPr>
          <a:xfrm>
            <a:off x="56607" y="4245551"/>
            <a:ext cx="6096000" cy="923330"/>
          </a:xfrm>
          <a:prstGeom prst="rect">
            <a:avLst/>
          </a:prstGeom>
        </p:spPr>
        <p:txBody>
          <a:bodyPr>
            <a:spAutoFit/>
          </a:bodyPr>
          <a:lstStyle/>
          <a:p>
            <a:r>
              <a:rPr lang="nl-NL" dirty="0" smtClean="0">
                <a:hlinkClick r:id="rId5"/>
              </a:rPr>
              <a:t>Filmpje: https://www.nu.nl/281222/video/britse-demonstranten-gooien-standbeeld-slavenhandelaar-in-rivier.html</a:t>
            </a:r>
            <a:r>
              <a:rPr lang="nl-NL" dirty="0" smtClean="0"/>
              <a:t> </a:t>
            </a:r>
            <a:endParaRPr lang="nl-NL" dirty="0"/>
          </a:p>
        </p:txBody>
      </p:sp>
      <p:sp>
        <p:nvSpPr>
          <p:cNvPr id="7" name="Rechthoek 6"/>
          <p:cNvSpPr/>
          <p:nvPr/>
        </p:nvSpPr>
        <p:spPr>
          <a:xfrm>
            <a:off x="483326" y="1397727"/>
            <a:ext cx="5447212"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De Royal </a:t>
            </a:r>
            <a:r>
              <a:rPr lang="nl-NL" dirty="0" err="1"/>
              <a:t>African</a:t>
            </a:r>
            <a:r>
              <a:rPr lang="nl-NL" dirty="0"/>
              <a:t> Company werd opgericht in 1672 op </a:t>
            </a:r>
            <a:r>
              <a:rPr lang="nl-NL" dirty="0" smtClean="0"/>
              <a:t>initiatief </a:t>
            </a:r>
            <a:r>
              <a:rPr lang="nl-NL" dirty="0"/>
              <a:t>van de Britse vorst Charles II. Deze koning had de Royal </a:t>
            </a:r>
            <a:r>
              <a:rPr lang="nl-NL" dirty="0" err="1"/>
              <a:t>African</a:t>
            </a:r>
            <a:r>
              <a:rPr lang="nl-NL" dirty="0"/>
              <a:t> Company het monopolie, ofwel economische alleenrecht, op de Britse goudhandel en slavenhandel </a:t>
            </a:r>
            <a:r>
              <a:rPr lang="nl-NL" dirty="0" smtClean="0"/>
              <a:t>verleend. </a:t>
            </a:r>
            <a:r>
              <a:rPr lang="nl-NL" dirty="0"/>
              <a:t>De Britse schepen vertrokken vanuit Liverpool, Bristol en Londen, voeren vervolgens naar Ghana toe – waar ze de slaven inlaadden – en transporteerden de slaven naar het Caribisch gebied en Virginia.</a:t>
            </a:r>
          </a:p>
        </p:txBody>
      </p:sp>
    </p:spTree>
    <p:extLst>
      <p:ext uri="{BB962C8B-B14F-4D97-AF65-F5344CB8AC3E}">
        <p14:creationId xmlns:p14="http://schemas.microsoft.com/office/powerpoint/2010/main" val="123645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orsnedes van een slavenschip, die de opslag van slaven illustr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10" y="200767"/>
            <a:ext cx="9837510" cy="625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19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18</a:t>
            </a:r>
            <a:r>
              <a:rPr lang="nl-NL" baseline="30000" dirty="0" smtClean="0"/>
              <a:t>e</a:t>
            </a:r>
            <a:r>
              <a:rPr lang="nl-NL" dirty="0" smtClean="0"/>
              <a:t> eeuw: Amerikaanse onafhankelijkheid </a:t>
            </a:r>
            <a:endParaRPr lang="nl-NL" dirty="0"/>
          </a:p>
        </p:txBody>
      </p:sp>
      <p:sp>
        <p:nvSpPr>
          <p:cNvPr id="3" name="Tijdelijke aanduiding voor inhoud 2"/>
          <p:cNvSpPr>
            <a:spLocks noGrp="1"/>
          </p:cNvSpPr>
          <p:nvPr>
            <p:ph idx="1"/>
          </p:nvPr>
        </p:nvSpPr>
        <p:spPr/>
        <p:txBody>
          <a:bodyPr/>
          <a:lstStyle/>
          <a:p>
            <a:pPr marL="0" indent="0">
              <a:buNone/>
            </a:pPr>
            <a:r>
              <a:rPr lang="nl-NL" dirty="0" smtClean="0"/>
              <a:t>Steeds meer verzet in Amerika tegen het Britse bestuur: </a:t>
            </a:r>
          </a:p>
          <a:p>
            <a:pPr marL="514350" indent="-514350">
              <a:buAutoNum type="arabicPeriod"/>
            </a:pPr>
            <a:r>
              <a:rPr lang="nl-NL" dirty="0" smtClean="0"/>
              <a:t>Ze voelden geen band met het ‘moederland’</a:t>
            </a:r>
          </a:p>
          <a:p>
            <a:pPr marL="514350" indent="-514350">
              <a:buAutoNum type="arabicPeriod"/>
            </a:pPr>
            <a:r>
              <a:rPr lang="nl-NL" dirty="0" smtClean="0"/>
              <a:t>Verzet door wél belasting betalen, maar geen vertegenwoordiging in het Britse parlement</a:t>
            </a:r>
          </a:p>
          <a:p>
            <a:pPr marL="514350" indent="-514350">
              <a:buAutoNum type="arabicPeriod"/>
            </a:pPr>
            <a:r>
              <a:rPr lang="nl-NL" dirty="0" smtClean="0"/>
              <a:t>Verlichte ideeën hadden invloed uitgeoefend op de kolonisten</a:t>
            </a:r>
          </a:p>
          <a:p>
            <a:pPr marL="971550" lvl="1" indent="-514350">
              <a:buAutoNum type="arabicPeriod"/>
            </a:pPr>
            <a:r>
              <a:rPr lang="nl-NL" b="1" dirty="0" smtClean="0">
                <a:solidFill>
                  <a:srgbClr val="FF0000"/>
                </a:solidFill>
              </a:rPr>
              <a:t>Trias politica </a:t>
            </a:r>
            <a:r>
              <a:rPr lang="nl-NL" dirty="0" smtClean="0"/>
              <a:t>driemachtenleer: rechtsprekende macht; wetgevende macht, uitvoerende macht moeten strikt gescheiden zijn. </a:t>
            </a:r>
          </a:p>
          <a:p>
            <a:pPr marL="971550" lvl="1" indent="-514350">
              <a:buAutoNum type="arabicPeriod"/>
            </a:pPr>
            <a:r>
              <a:rPr lang="nl-NL" b="1" dirty="0" smtClean="0">
                <a:solidFill>
                  <a:srgbClr val="FF0000"/>
                </a:solidFill>
              </a:rPr>
              <a:t>Volkssoevereiniteit</a:t>
            </a:r>
            <a:r>
              <a:rPr lang="nl-NL" dirty="0" smtClean="0"/>
              <a:t>: de hoogste macht moet liggen bij het volk zelf. </a:t>
            </a:r>
          </a:p>
          <a:p>
            <a:pPr marL="971550" lvl="1" indent="-514350">
              <a:buAutoNum type="arabicPeriod"/>
            </a:pPr>
            <a:r>
              <a:rPr lang="nl-NL" b="1" dirty="0" smtClean="0">
                <a:solidFill>
                  <a:srgbClr val="FF0000"/>
                </a:solidFill>
              </a:rPr>
              <a:t>Natuurlijke rechten</a:t>
            </a:r>
            <a:r>
              <a:rPr lang="nl-NL" dirty="0" smtClean="0"/>
              <a:t>: ieder mens is van nature gelijk en vrij, recht op leven bezit</a:t>
            </a:r>
          </a:p>
          <a:p>
            <a:pPr marL="971550" lvl="1" indent="-514350">
              <a:buAutoNum type="arabicPeriod"/>
            </a:pPr>
            <a:endParaRPr lang="nl-NL" dirty="0" smtClean="0"/>
          </a:p>
        </p:txBody>
      </p:sp>
      <p:sp>
        <p:nvSpPr>
          <p:cNvPr id="4" name="Rechteraccolade 3"/>
          <p:cNvSpPr/>
          <p:nvPr/>
        </p:nvSpPr>
        <p:spPr>
          <a:xfrm rot="5400000">
            <a:off x="5643154" y="956128"/>
            <a:ext cx="1045028" cy="1005840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hoek 4"/>
          <p:cNvSpPr/>
          <p:nvPr/>
        </p:nvSpPr>
        <p:spPr>
          <a:xfrm>
            <a:off x="3984172" y="6311900"/>
            <a:ext cx="3670662" cy="391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1776: Opstand tegen Groot-</a:t>
            </a:r>
            <a:r>
              <a:rPr lang="nl-NL" smtClean="0"/>
              <a:t>Brittanie</a:t>
            </a:r>
            <a:endParaRPr lang="nl-NL"/>
          </a:p>
        </p:txBody>
      </p:sp>
    </p:spTree>
    <p:extLst>
      <p:ext uri="{BB962C8B-B14F-4D97-AF65-F5344CB8AC3E}">
        <p14:creationId xmlns:p14="http://schemas.microsoft.com/office/powerpoint/2010/main" val="3756519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1776: Amerikaanse onafhankelijkheidsverklaring </a:t>
            </a:r>
            <a:endParaRPr lang="nl-NL" dirty="0"/>
          </a:p>
        </p:txBody>
      </p:sp>
      <p:sp>
        <p:nvSpPr>
          <p:cNvPr id="4" name="Tijdelijke aanduiding voor inhoud 3"/>
          <p:cNvSpPr>
            <a:spLocks noGrp="1"/>
          </p:cNvSpPr>
          <p:nvPr>
            <p:ph sz="half" idx="1"/>
          </p:nvPr>
        </p:nvSpPr>
        <p:spPr/>
        <p:txBody>
          <a:bodyPr/>
          <a:lstStyle/>
          <a:p>
            <a:pPr marL="0" indent="0">
              <a:buNone/>
            </a:pPr>
            <a:r>
              <a:rPr lang="nl-NL" dirty="0" smtClean="0"/>
              <a:t>13 Amerikaanse koloniën vormen een </a:t>
            </a:r>
            <a:r>
              <a:rPr lang="nl-NL" b="1" dirty="0" smtClean="0">
                <a:solidFill>
                  <a:srgbClr val="FF0000"/>
                </a:solidFill>
              </a:rPr>
              <a:t>federale staat</a:t>
            </a:r>
            <a:r>
              <a:rPr lang="nl-NL" dirty="0" smtClean="0"/>
              <a:t>: </a:t>
            </a:r>
            <a:r>
              <a:rPr lang="nl-NL" i="1" dirty="0" smtClean="0"/>
              <a:t>Verenigde Staten van Amerika</a:t>
            </a:r>
          </a:p>
          <a:p>
            <a:pPr marL="0" indent="0">
              <a:buNone/>
            </a:pPr>
            <a:r>
              <a:rPr lang="nl-NL" i="1" dirty="0" smtClean="0"/>
              <a:t>= </a:t>
            </a:r>
          </a:p>
          <a:p>
            <a:pPr marL="0" indent="0">
              <a:buNone/>
            </a:pPr>
            <a:r>
              <a:rPr lang="nl-NL" i="1" dirty="0" smtClean="0"/>
              <a:t>Een samenwerkingsverband (federatie) van deelstaten met </a:t>
            </a:r>
          </a:p>
          <a:p>
            <a:pPr>
              <a:buFontTx/>
              <a:buChar char="-"/>
            </a:pPr>
            <a:r>
              <a:rPr lang="nl-NL" i="1" dirty="0" smtClean="0"/>
              <a:t>Eigen bestuur per deelstaat</a:t>
            </a:r>
          </a:p>
          <a:p>
            <a:pPr>
              <a:buFontTx/>
              <a:buChar char="-"/>
            </a:pPr>
            <a:r>
              <a:rPr lang="nl-NL" i="1" dirty="0" smtClean="0"/>
              <a:t>1 gemeenschappelijke nationale (federale) overheid</a:t>
            </a:r>
            <a:endParaRPr lang="nl-NL" i="1" dirty="0"/>
          </a:p>
        </p:txBody>
      </p:sp>
      <p:sp>
        <p:nvSpPr>
          <p:cNvPr id="5" name="Tijdelijke aanduiding voor inhoud 4"/>
          <p:cNvSpPr>
            <a:spLocks noGrp="1"/>
          </p:cNvSpPr>
          <p:nvPr>
            <p:ph sz="half" idx="2"/>
          </p:nvPr>
        </p:nvSpPr>
        <p:spPr/>
        <p:txBody>
          <a:bodyPr/>
          <a:lstStyle/>
          <a:p>
            <a:endParaRPr lang="nl-NL" dirty="0"/>
          </a:p>
        </p:txBody>
      </p:sp>
      <p:pic>
        <p:nvPicPr>
          <p:cNvPr id="1026" name="Picture 2" descr="https://upload.wikimedia.org/wikipedia/commons/thumb/8/8f/United_States_Declaration_of_Independence.jpg/800px-United_States_Declaration_of_Indepen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538" y="1027906"/>
            <a:ext cx="4302034" cy="510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65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1776 Gelijk in Amerika? Niet voor iedereen!</a:t>
            </a:r>
            <a:endParaRPr lang="nl-NL" dirty="0"/>
          </a:p>
        </p:txBody>
      </p:sp>
      <p:sp>
        <p:nvSpPr>
          <p:cNvPr id="3" name="Tijdelijke aanduiding voor inhoud 2"/>
          <p:cNvSpPr>
            <a:spLocks noGrp="1"/>
          </p:cNvSpPr>
          <p:nvPr>
            <p:ph sz="half" idx="1"/>
          </p:nvPr>
        </p:nvSpPr>
        <p:spPr/>
        <p:txBody>
          <a:bodyPr>
            <a:normAutofit fontScale="92500" lnSpcReduction="20000"/>
          </a:bodyPr>
          <a:lstStyle/>
          <a:p>
            <a:pPr marL="0" indent="0">
              <a:buNone/>
            </a:pPr>
            <a:r>
              <a:rPr lang="nl-NL" u="sng" dirty="0" smtClean="0"/>
              <a:t>Wel voor: </a:t>
            </a:r>
          </a:p>
          <a:p>
            <a:pPr marL="0" indent="0">
              <a:buNone/>
            </a:pPr>
            <a:r>
              <a:rPr lang="nl-NL" dirty="0" smtClean="0"/>
              <a:t>mannen</a:t>
            </a:r>
            <a:endParaRPr lang="nl-NL" dirty="0"/>
          </a:p>
        </p:txBody>
      </p:sp>
      <p:sp>
        <p:nvSpPr>
          <p:cNvPr id="4" name="Tijdelijke aanduiding voor inhoud 3"/>
          <p:cNvSpPr>
            <a:spLocks noGrp="1"/>
          </p:cNvSpPr>
          <p:nvPr>
            <p:ph sz="half" idx="2"/>
          </p:nvPr>
        </p:nvSpPr>
        <p:spPr/>
        <p:txBody>
          <a:bodyPr>
            <a:normAutofit fontScale="92500" lnSpcReduction="20000"/>
          </a:bodyPr>
          <a:lstStyle/>
          <a:p>
            <a:pPr marL="0" indent="0">
              <a:buNone/>
            </a:pPr>
            <a:r>
              <a:rPr lang="nl-NL" u="sng" dirty="0" smtClean="0"/>
              <a:t>Niet voor: </a:t>
            </a:r>
          </a:p>
          <a:p>
            <a:pPr marL="0" indent="0">
              <a:buNone/>
            </a:pPr>
            <a:r>
              <a:rPr lang="nl-NL" dirty="0" smtClean="0"/>
              <a:t>Vrouwen </a:t>
            </a:r>
          </a:p>
          <a:p>
            <a:pPr marL="0" indent="0">
              <a:buNone/>
            </a:pPr>
            <a:r>
              <a:rPr lang="nl-NL" dirty="0" smtClean="0"/>
              <a:t>Afro-Amerikanen (meesten in Amerika waren toen slaaf) </a:t>
            </a:r>
          </a:p>
          <a:p>
            <a:pPr marL="0" indent="0">
              <a:buNone/>
            </a:pPr>
            <a:endParaRPr lang="nl-NL" dirty="0"/>
          </a:p>
          <a:p>
            <a:pPr marL="0" indent="0">
              <a:buNone/>
            </a:pPr>
            <a:r>
              <a:rPr lang="nl-NL" dirty="0" smtClean="0"/>
              <a:t>Gelijktijdig ontstaat er een anti-slaven beweging </a:t>
            </a:r>
            <a:r>
              <a:rPr lang="nl-NL" dirty="0" err="1" smtClean="0"/>
              <a:t>o.i.v</a:t>
            </a:r>
            <a:r>
              <a:rPr lang="nl-NL" dirty="0" smtClean="0"/>
              <a:t>. </a:t>
            </a:r>
            <a:r>
              <a:rPr lang="nl-NL" u="sng" dirty="0" smtClean="0"/>
              <a:t>verlichte ideeën (gelijkheid, vrijheid</a:t>
            </a:r>
            <a:r>
              <a:rPr lang="nl-NL" dirty="0" smtClean="0"/>
              <a:t>) én vanuit christenen die vonden dat slavernij tegenstrijdig is met het principe van </a:t>
            </a:r>
            <a:r>
              <a:rPr lang="nl-NL" u="sng" dirty="0" smtClean="0"/>
              <a:t>naastenliefde</a:t>
            </a:r>
            <a:r>
              <a:rPr lang="nl-NL" dirty="0" smtClean="0"/>
              <a:t>. </a:t>
            </a:r>
          </a:p>
          <a:p>
            <a:pPr marL="0" indent="0">
              <a:buNone/>
            </a:pPr>
            <a:r>
              <a:rPr lang="nl-NL" b="1" dirty="0" smtClean="0">
                <a:solidFill>
                  <a:srgbClr val="FF0000"/>
                </a:solidFill>
              </a:rPr>
              <a:t>Abolitionisme</a:t>
            </a:r>
            <a:endParaRPr lang="nl-NL" b="1" dirty="0">
              <a:solidFill>
                <a:srgbClr val="FF0000"/>
              </a:solidFill>
            </a:endParaRPr>
          </a:p>
        </p:txBody>
      </p:sp>
      <p:sp>
        <p:nvSpPr>
          <p:cNvPr id="5" name="Rechthoek 4"/>
          <p:cNvSpPr/>
          <p:nvPr/>
        </p:nvSpPr>
        <p:spPr>
          <a:xfrm>
            <a:off x="6096000" y="5942568"/>
            <a:ext cx="4951933" cy="369332"/>
          </a:xfrm>
          <a:prstGeom prst="rect">
            <a:avLst/>
          </a:prstGeom>
        </p:spPr>
        <p:txBody>
          <a:bodyPr wrap="none">
            <a:spAutoFit/>
          </a:bodyPr>
          <a:lstStyle/>
          <a:p>
            <a:r>
              <a:rPr lang="nl-NL" dirty="0">
                <a:hlinkClick r:id="rId2"/>
              </a:rPr>
              <a:t>https://www.youtube.com/watch?v=kkdjHAgvMeg</a:t>
            </a:r>
            <a:endParaRPr lang="nl-NL" dirty="0"/>
          </a:p>
        </p:txBody>
      </p:sp>
      <p:pic>
        <p:nvPicPr>
          <p:cNvPr id="1026" name="Picture 2" descr="De vier sculpturen: Washington, Jefferson, Roosevelt en Lincoln"/>
          <p:cNvPicPr>
            <a:picLocks noChangeAspect="1" noChangeArrowheads="1"/>
          </p:cNvPicPr>
          <p:nvPr/>
        </p:nvPicPr>
        <p:blipFill rotWithShape="1">
          <a:blip r:embed="rId3">
            <a:extLst>
              <a:ext uri="{28A0092B-C50C-407E-A947-70E740481C1C}">
                <a14:useLocalDpi xmlns:a14="http://schemas.microsoft.com/office/drawing/2010/main" val="0"/>
              </a:ext>
            </a:extLst>
          </a:blip>
          <a:srcRect b="24116"/>
          <a:stretch/>
        </p:blipFill>
        <p:spPr bwMode="auto">
          <a:xfrm>
            <a:off x="312330" y="2991394"/>
            <a:ext cx="5445683" cy="275626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87829" y="6127234"/>
            <a:ext cx="4794068" cy="646331"/>
          </a:xfrm>
          <a:prstGeom prst="rect">
            <a:avLst/>
          </a:prstGeom>
          <a:noFill/>
        </p:spPr>
        <p:txBody>
          <a:bodyPr wrap="square" rtlCol="0">
            <a:spAutoFit/>
          </a:bodyPr>
          <a:lstStyle/>
          <a:p>
            <a:r>
              <a:rPr lang="nl-NL" dirty="0" smtClean="0"/>
              <a:t>Washington – Jefferson – Roosevelt – Lincoln (W + J = </a:t>
            </a:r>
            <a:r>
              <a:rPr lang="nl-NL" dirty="0" err="1" smtClean="0"/>
              <a:t>Founding</a:t>
            </a:r>
            <a:r>
              <a:rPr lang="nl-NL" dirty="0" smtClean="0"/>
              <a:t> </a:t>
            </a:r>
            <a:r>
              <a:rPr lang="nl-NL" dirty="0" err="1" smtClean="0"/>
              <a:t>Fathers</a:t>
            </a:r>
            <a:r>
              <a:rPr lang="nl-NL" dirty="0" smtClean="0"/>
              <a:t>) </a:t>
            </a:r>
            <a:endParaRPr lang="nl-NL" dirty="0"/>
          </a:p>
        </p:txBody>
      </p:sp>
    </p:spTree>
    <p:extLst>
      <p:ext uri="{BB962C8B-B14F-4D97-AF65-F5344CB8AC3E}">
        <p14:creationId xmlns:p14="http://schemas.microsoft.com/office/powerpoint/2010/main" val="176132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Weg met de slavenhandel en slavernij: </a:t>
            </a:r>
            <a:endParaRPr lang="nl-NL" dirty="0"/>
          </a:p>
        </p:txBody>
      </p:sp>
      <p:sp>
        <p:nvSpPr>
          <p:cNvPr id="5" name="Tijdelijke aanduiding voor inhoud 4"/>
          <p:cNvSpPr>
            <a:spLocks noGrp="1"/>
          </p:cNvSpPr>
          <p:nvPr>
            <p:ph idx="1"/>
          </p:nvPr>
        </p:nvSpPr>
        <p:spPr>
          <a:xfrm>
            <a:off x="838200" y="1825625"/>
            <a:ext cx="10515600" cy="4888684"/>
          </a:xfrm>
        </p:spPr>
        <p:txBody>
          <a:bodyPr/>
          <a:lstStyle/>
          <a:p>
            <a:pPr marL="0" indent="0">
              <a:buNone/>
            </a:pPr>
            <a:r>
              <a:rPr lang="nl-NL" dirty="0" smtClean="0"/>
              <a:t>Engelsen: </a:t>
            </a:r>
          </a:p>
          <a:p>
            <a:r>
              <a:rPr lang="nl-NL" dirty="0" smtClean="0"/>
              <a:t>1807 verbod op slavenhandel</a:t>
            </a:r>
          </a:p>
          <a:p>
            <a:r>
              <a:rPr lang="nl-NL" dirty="0" smtClean="0"/>
              <a:t>1833 verbod op slavernij </a:t>
            </a:r>
          </a:p>
          <a:p>
            <a:pPr marL="0" indent="0">
              <a:buNone/>
            </a:pPr>
            <a:endParaRPr lang="nl-NL" dirty="0"/>
          </a:p>
          <a:p>
            <a:pPr marL="0" indent="0">
              <a:buNone/>
            </a:pPr>
            <a:r>
              <a:rPr lang="nl-NL" dirty="0" smtClean="0"/>
              <a:t>(afschaffing slavenhandel door Nederland: 1814, afschaffing slavernij: 1863-1873)</a:t>
            </a:r>
          </a:p>
        </p:txBody>
      </p:sp>
      <p:sp>
        <p:nvSpPr>
          <p:cNvPr id="6" name="Rechthoek 5"/>
          <p:cNvSpPr/>
          <p:nvPr/>
        </p:nvSpPr>
        <p:spPr>
          <a:xfrm>
            <a:off x="838200" y="4834572"/>
            <a:ext cx="6096000" cy="1477328"/>
          </a:xfrm>
          <a:prstGeom prst="rect">
            <a:avLst/>
          </a:prstGeom>
        </p:spPr>
        <p:txBody>
          <a:bodyPr>
            <a:spAutoFit/>
          </a:bodyPr>
          <a:lstStyle/>
          <a:p>
            <a:r>
              <a:rPr lang="nl-NL" dirty="0" smtClean="0">
                <a:hlinkClick r:id="rId2"/>
              </a:rPr>
              <a:t>https://</a:t>
            </a:r>
            <a:r>
              <a:rPr lang="nl-NL" dirty="0">
                <a:hlinkClick r:id="rId2"/>
              </a:rPr>
              <a:t>www.rijksmuseum.nl/nl/rijksstudio/tijdlijn-nederlandse-geschiedenis/1863-afschaffing-slavernij#:~:text=Het%20initiatief%20voor%20afschaffing%20in,in%20Nederlands%20belangrijkste%20slavenkolonie%20Suriname.</a:t>
            </a:r>
            <a:endParaRPr lang="nl-NL" dirty="0"/>
          </a:p>
        </p:txBody>
      </p:sp>
    </p:spTree>
    <p:extLst>
      <p:ext uri="{BB962C8B-B14F-4D97-AF65-F5344CB8AC3E}">
        <p14:creationId xmlns:p14="http://schemas.microsoft.com/office/powerpoint/2010/main" val="58047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Deelcontext 1 Amerikaanse koloniën </a:t>
            </a:r>
            <a:br>
              <a:rPr lang="nl-NL" dirty="0" smtClean="0"/>
            </a:br>
            <a:r>
              <a:rPr lang="nl-NL" dirty="0" smtClean="0"/>
              <a:t>1585 - 1833</a:t>
            </a:r>
            <a:endParaRPr lang="nl-NL" dirty="0"/>
          </a:p>
        </p:txBody>
      </p:sp>
      <p:sp>
        <p:nvSpPr>
          <p:cNvPr id="3" name="Tijdelijke aanduiding voor inhoud 2"/>
          <p:cNvSpPr>
            <a:spLocks noGrp="1"/>
          </p:cNvSpPr>
          <p:nvPr>
            <p:ph idx="1"/>
          </p:nvPr>
        </p:nvSpPr>
        <p:spPr>
          <a:xfrm>
            <a:off x="838200" y="1825624"/>
            <a:ext cx="10515600" cy="4875621"/>
          </a:xfrm>
        </p:spPr>
        <p:txBody>
          <a:bodyPr>
            <a:normAutofit fontScale="85000" lnSpcReduction="20000"/>
          </a:bodyPr>
          <a:lstStyle/>
          <a:p>
            <a:pPr marL="0" indent="0">
              <a:buNone/>
            </a:pPr>
            <a:r>
              <a:rPr lang="nl-NL" dirty="0" smtClean="0"/>
              <a:t>Bijbehorende kenmerkende aspecten: </a:t>
            </a:r>
          </a:p>
          <a:p>
            <a:pPr>
              <a:buFontTx/>
              <a:buChar char="-"/>
            </a:pPr>
            <a:r>
              <a:rPr lang="nl-NL" dirty="0" smtClean="0"/>
              <a:t>Het begin van de Europese overzeese expansie (‘ontdekkingsreizen’)</a:t>
            </a:r>
          </a:p>
          <a:p>
            <a:pPr>
              <a:buFontTx/>
              <a:buChar char="-"/>
            </a:pPr>
            <a:r>
              <a:rPr lang="nl-NL" dirty="0" smtClean="0"/>
              <a:t>De protestantse Reformatie die splitsing van de christelijke kerk in West-Europa tot gevolg had (‘ontstaan protestantisme’) </a:t>
            </a:r>
          </a:p>
          <a:p>
            <a:pPr>
              <a:buFontTx/>
              <a:buChar char="-"/>
            </a:pPr>
            <a:r>
              <a:rPr lang="nl-NL" dirty="0" smtClean="0"/>
              <a:t>Wereldwijde handelscontacten, handelskapitalisme en het begin van een wereldeconomie (‘handel in specerijen, handelsposten stichten, compagnieën’)</a:t>
            </a:r>
          </a:p>
          <a:p>
            <a:pPr>
              <a:buFontTx/>
              <a:buChar char="-"/>
            </a:pPr>
            <a:r>
              <a:rPr lang="nl-NL" dirty="0" smtClean="0"/>
              <a:t>Rationeel optimisme en ‘verlicht denken’ dat werd toegepast op alle terreinen van de samenleving: godsdienst, politiek, economie en sociale verhoudingen (‘de verlichting’) </a:t>
            </a:r>
          </a:p>
          <a:p>
            <a:pPr>
              <a:buFontTx/>
              <a:buChar char="-"/>
            </a:pPr>
            <a:r>
              <a:rPr lang="nl-NL" dirty="0" smtClean="0"/>
              <a:t>Uitbouw van Europese overheersing, met name in de vorm van plantagekoloniën en daarmee verbonden trans-Atlantische slavenhandel, en de opkomst van het abolitionisme (plantagekoloniën stichten + abolitionisme)</a:t>
            </a:r>
          </a:p>
          <a:p>
            <a:pPr>
              <a:buFontTx/>
              <a:buChar char="-"/>
            </a:pPr>
            <a:r>
              <a:rPr lang="nl-NL" dirty="0" smtClean="0"/>
              <a:t>De democratische revoluties in westerse landen met als gevolg discussies over grondwetten, grondrechten en staatsburgerschap (‘democratische revoluties: Amerikaanse onafhankelijkheid, ontstaan democratie’) </a:t>
            </a:r>
          </a:p>
          <a:p>
            <a:pPr>
              <a:buFontTx/>
              <a:buChar char="-"/>
            </a:pPr>
            <a:endParaRPr lang="nl-NL" dirty="0" smtClean="0"/>
          </a:p>
          <a:p>
            <a:pPr>
              <a:buFontTx/>
              <a:buChar char="-"/>
            </a:pPr>
            <a:endParaRPr lang="nl-NL" dirty="0" smtClean="0"/>
          </a:p>
          <a:p>
            <a:pPr>
              <a:buFontTx/>
              <a:buChar char="-"/>
            </a:pPr>
            <a:endParaRPr lang="nl-NL" dirty="0"/>
          </a:p>
        </p:txBody>
      </p:sp>
    </p:spTree>
    <p:extLst>
      <p:ext uri="{BB962C8B-B14F-4D97-AF65-F5344CB8AC3E}">
        <p14:creationId xmlns:p14="http://schemas.microsoft.com/office/powerpoint/2010/main" val="182337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Britse Rijk in Noord-Amerika in wording: 16</a:t>
            </a:r>
            <a:r>
              <a:rPr lang="nl-NL" baseline="30000" dirty="0" smtClean="0"/>
              <a:t>e</a:t>
            </a:r>
            <a:r>
              <a:rPr lang="nl-NL" dirty="0" smtClean="0"/>
              <a:t> en 17</a:t>
            </a:r>
            <a:r>
              <a:rPr lang="nl-NL" baseline="30000" dirty="0" smtClean="0"/>
              <a:t>e</a:t>
            </a:r>
            <a:r>
              <a:rPr lang="nl-NL" dirty="0" smtClean="0"/>
              <a:t> eeuw; verkenning en vestiging</a:t>
            </a:r>
            <a:endParaRPr lang="nl-NL" dirty="0"/>
          </a:p>
        </p:txBody>
      </p:sp>
      <p:sp>
        <p:nvSpPr>
          <p:cNvPr id="5" name="Tijdelijke aanduiding voor inhoud 4"/>
          <p:cNvSpPr>
            <a:spLocks noGrp="1"/>
          </p:cNvSpPr>
          <p:nvPr>
            <p:ph sz="half" idx="1"/>
          </p:nvPr>
        </p:nvSpPr>
        <p:spPr>
          <a:xfrm>
            <a:off x="404948" y="1923982"/>
            <a:ext cx="4898571" cy="4351338"/>
          </a:xfrm>
        </p:spPr>
        <p:txBody>
          <a:bodyPr>
            <a:normAutofit fontScale="85000" lnSpcReduction="20000"/>
          </a:bodyPr>
          <a:lstStyle/>
          <a:p>
            <a:pPr marL="0" indent="0">
              <a:buNone/>
            </a:pPr>
            <a:r>
              <a:rPr lang="nl-NL" dirty="0" smtClean="0"/>
              <a:t>Spaans – Engelse oorlog </a:t>
            </a:r>
          </a:p>
          <a:p>
            <a:pPr marL="0" indent="0">
              <a:buNone/>
            </a:pPr>
            <a:r>
              <a:rPr lang="nl-NL" dirty="0" smtClean="0"/>
              <a:t>1585 – 1604</a:t>
            </a:r>
          </a:p>
          <a:p>
            <a:pPr marL="0" indent="0">
              <a:buNone/>
            </a:pPr>
            <a:endParaRPr lang="nl-NL" dirty="0"/>
          </a:p>
          <a:p>
            <a:pPr marL="0" indent="0">
              <a:buNone/>
            </a:pPr>
            <a:r>
              <a:rPr lang="nl-NL" dirty="0" smtClean="0"/>
              <a:t>In deze periode gaan de Engelsen op zoek naar: </a:t>
            </a:r>
          </a:p>
          <a:p>
            <a:pPr>
              <a:buFontTx/>
              <a:buChar char="-"/>
            </a:pPr>
            <a:r>
              <a:rPr lang="nl-NL" dirty="0" smtClean="0"/>
              <a:t>Uitvalsbases zeeoorlog met Spanje. </a:t>
            </a:r>
          </a:p>
          <a:p>
            <a:pPr>
              <a:buFontTx/>
              <a:buChar char="-"/>
            </a:pPr>
            <a:r>
              <a:rPr lang="nl-NL" dirty="0" smtClean="0"/>
              <a:t>Economisch motief: op zoek naar edelmetaal</a:t>
            </a:r>
          </a:p>
          <a:p>
            <a:pPr>
              <a:buFontTx/>
              <a:buChar char="-"/>
            </a:pPr>
            <a:endParaRPr lang="nl-NL" dirty="0"/>
          </a:p>
          <a:p>
            <a:pPr marL="0" indent="0">
              <a:buNone/>
            </a:pPr>
            <a:r>
              <a:rPr lang="nl-NL" dirty="0" smtClean="0">
                <a:sym typeface="Wingdings" panose="05000000000000000000" pitchFamily="2" charset="2"/>
              </a:rPr>
              <a:t> De Engelsen vestigen zich in Noord-Amerika (maar dat was nog niet zo succesvol)</a:t>
            </a:r>
            <a:endParaRPr lang="nl-NL" dirty="0" smtClean="0"/>
          </a:p>
        </p:txBody>
      </p:sp>
      <p:sp>
        <p:nvSpPr>
          <p:cNvPr id="6" name="Tijdelijke aanduiding voor inhoud 5"/>
          <p:cNvSpPr>
            <a:spLocks noGrp="1"/>
          </p:cNvSpPr>
          <p:nvPr>
            <p:ph sz="half" idx="2"/>
          </p:nvPr>
        </p:nvSpPr>
        <p:spPr/>
        <p:txBody>
          <a:bodyPr>
            <a:normAutofit fontScale="85000" lnSpcReduction="20000"/>
          </a:bodyPr>
          <a:lstStyle/>
          <a:p>
            <a:endParaRPr lang="nl-NL"/>
          </a:p>
        </p:txBody>
      </p:sp>
      <p:pic>
        <p:nvPicPr>
          <p:cNvPr id="1026" name="Picture 2" descr="Zeeslag tussen de Spaanse Armada en de Engelse vloot, augustus 15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575" y="1690688"/>
            <a:ext cx="6408487" cy="5014641"/>
          </a:xfrm>
          <a:prstGeom prst="rect">
            <a:avLst/>
          </a:prstGeom>
          <a:noFill/>
          <a:extLst>
            <a:ext uri="{909E8E84-426E-40DD-AFC4-6F175D3DCCD1}">
              <a14:hiddenFill xmlns:a14="http://schemas.microsoft.com/office/drawing/2010/main">
                <a:solidFill>
                  <a:srgbClr val="FFFFFF"/>
                </a:solidFill>
              </a14:hiddenFill>
            </a:ext>
          </a:extLst>
        </p:spPr>
      </p:pic>
      <p:sp>
        <p:nvSpPr>
          <p:cNvPr id="7" name="Afgeronde rechthoek 6"/>
          <p:cNvSpPr/>
          <p:nvPr/>
        </p:nvSpPr>
        <p:spPr>
          <a:xfrm>
            <a:off x="8934994" y="1946366"/>
            <a:ext cx="2889068" cy="875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Zeeslag tussen de Engelsen en de Spanjaarden 1588</a:t>
            </a:r>
            <a:endParaRPr lang="nl-NL" dirty="0"/>
          </a:p>
        </p:txBody>
      </p:sp>
    </p:spTree>
    <p:extLst>
      <p:ext uri="{BB962C8B-B14F-4D97-AF65-F5344CB8AC3E}">
        <p14:creationId xmlns:p14="http://schemas.microsoft.com/office/powerpoint/2010/main" val="39845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5" name="Tijdelijke aanduiding voor inhoud 4"/>
          <p:cNvSpPr>
            <a:spLocks noGrp="1"/>
          </p:cNvSpPr>
          <p:nvPr>
            <p:ph idx="1"/>
          </p:nvPr>
        </p:nvSpPr>
        <p:spPr/>
        <p:txBody>
          <a:bodyPr>
            <a:normAutofit fontScale="85000" lnSpcReduction="20000"/>
          </a:bodyPr>
          <a:lstStyle/>
          <a:p>
            <a:pPr marL="0" indent="0">
              <a:buNone/>
            </a:pPr>
            <a:r>
              <a:rPr lang="nl-NL" dirty="0"/>
              <a:t>Twee gegevens: </a:t>
            </a:r>
            <a:endParaRPr lang="nl-NL" dirty="0" smtClean="0"/>
          </a:p>
          <a:p>
            <a:pPr marL="0" indent="0">
              <a:buNone/>
            </a:pPr>
            <a:r>
              <a:rPr lang="nl-NL" dirty="0" smtClean="0"/>
              <a:t>1 </a:t>
            </a:r>
            <a:r>
              <a:rPr lang="nl-NL" dirty="0"/>
              <a:t>De ontdekkingsreiziger Walter Raleigh organiseerde in 1585 een expeditie naar Noord-Amerika nadat de Engelse koningin Elizabeth I opdracht had gegeven om de mogelijkheden voor Engelse kolonisatie te onderzoeken. </a:t>
            </a:r>
            <a:endParaRPr lang="nl-NL" dirty="0" smtClean="0"/>
          </a:p>
          <a:p>
            <a:pPr marL="0" indent="0">
              <a:buNone/>
            </a:pPr>
            <a:r>
              <a:rPr lang="nl-NL" dirty="0" smtClean="0"/>
              <a:t>2 </a:t>
            </a:r>
            <a:r>
              <a:rPr lang="nl-NL" dirty="0"/>
              <a:t>Walter Raleigh stuurde de tekenaar John White mee met de expeditie om 'naar het leven de natuurlijke bronnen en inwoners te tekenen'. White tekende vissen, planten en dieren en de inheemse Amerikaanse bevolking die kookte en maïs verbouwde. De tekeningen werden gekopieerd en verspreid in Engeland. </a:t>
            </a:r>
            <a:endParaRPr lang="nl-NL" dirty="0" smtClean="0"/>
          </a:p>
          <a:p>
            <a:pPr marL="0" indent="0">
              <a:buNone/>
            </a:pPr>
            <a:r>
              <a:rPr lang="nl-NL" dirty="0"/>
              <a:t>(</a:t>
            </a:r>
            <a:r>
              <a:rPr lang="nl-NL" dirty="0" smtClean="0"/>
              <a:t>3p) Licht </a:t>
            </a:r>
            <a:r>
              <a:rPr lang="nl-NL" dirty="0"/>
              <a:t>beide gegevens toe </a:t>
            </a:r>
            <a:r>
              <a:rPr lang="nl-NL" dirty="0" smtClean="0"/>
              <a:t>door:</a:t>
            </a:r>
          </a:p>
          <a:p>
            <a:pPr marL="0" indent="0">
              <a:buNone/>
            </a:pPr>
            <a:r>
              <a:rPr lang="nl-NL" dirty="0" smtClean="0"/>
              <a:t>- aan </a:t>
            </a:r>
            <a:r>
              <a:rPr lang="nl-NL" dirty="0"/>
              <a:t>te geven waardoor kolonisatie van juist Noord-Amerika paste in het buitenlandse politieke beleid van Elizabeth </a:t>
            </a:r>
            <a:r>
              <a:rPr lang="nl-NL" dirty="0" smtClean="0"/>
              <a:t>I</a:t>
            </a:r>
          </a:p>
          <a:p>
            <a:pPr marL="0" indent="0">
              <a:buNone/>
            </a:pPr>
            <a:r>
              <a:rPr lang="nl-NL" dirty="0" smtClean="0"/>
              <a:t>- uit </a:t>
            </a:r>
            <a:r>
              <a:rPr lang="nl-NL" dirty="0"/>
              <a:t>te leggen dat de verspreiding van de prenten van White de opdracht van Walter Raleigh moest ondersteunen. </a:t>
            </a:r>
          </a:p>
        </p:txBody>
      </p:sp>
    </p:spTree>
    <p:extLst>
      <p:ext uri="{BB962C8B-B14F-4D97-AF65-F5344CB8AC3E}">
        <p14:creationId xmlns:p14="http://schemas.microsoft.com/office/powerpoint/2010/main" val="187028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 antwoord</a:t>
            </a:r>
            <a:endParaRPr lang="nl-NL" dirty="0"/>
          </a:p>
        </p:txBody>
      </p:sp>
      <p:sp>
        <p:nvSpPr>
          <p:cNvPr id="3" name="Tijdelijke aanduiding voor inhoud 2"/>
          <p:cNvSpPr>
            <a:spLocks noGrp="1"/>
          </p:cNvSpPr>
          <p:nvPr>
            <p:ph idx="1"/>
          </p:nvPr>
        </p:nvSpPr>
        <p:spPr>
          <a:xfrm>
            <a:off x="838200" y="1825625"/>
            <a:ext cx="10515600" cy="4771118"/>
          </a:xfrm>
        </p:spPr>
        <p:txBody>
          <a:bodyPr>
            <a:normAutofit fontScale="92500" lnSpcReduction="10000"/>
          </a:bodyPr>
          <a:lstStyle/>
          <a:p>
            <a:pPr marL="0" indent="0">
              <a:buNone/>
            </a:pPr>
            <a:r>
              <a:rPr lang="nl-NL" dirty="0"/>
              <a:t>maximumscore 3 </a:t>
            </a:r>
            <a:endParaRPr lang="nl-NL" dirty="0" smtClean="0"/>
          </a:p>
          <a:p>
            <a:pPr marL="0" indent="0">
              <a:buNone/>
            </a:pPr>
            <a:r>
              <a:rPr lang="nl-NL" dirty="0" smtClean="0"/>
              <a:t>Voorbeeld </a:t>
            </a:r>
            <a:r>
              <a:rPr lang="nl-NL" dirty="0"/>
              <a:t>van een juist antwoord is: </a:t>
            </a:r>
            <a:endParaRPr lang="nl-NL" dirty="0" smtClean="0"/>
          </a:p>
          <a:p>
            <a:pPr marL="0" indent="0">
              <a:buNone/>
            </a:pPr>
            <a:r>
              <a:rPr lang="nl-NL" dirty="0" smtClean="0"/>
              <a:t>• </a:t>
            </a:r>
            <a:r>
              <a:rPr lang="nl-NL" dirty="0"/>
              <a:t>Elizabeth I was geïnteresseerd in de kolonisatie van Noord-Amerika, omdat hierdoor een mogelijke uitvalsbasis voor de strijd tegen de Spanjaarden werd verkregen / omdat dit de machtsuitbreiding van de Spanjaarden zou stoppen </a:t>
            </a:r>
            <a:r>
              <a:rPr lang="nl-NL"/>
              <a:t>1 </a:t>
            </a:r>
            <a:endParaRPr lang="nl-NL" smtClean="0"/>
          </a:p>
          <a:p>
            <a:pPr marL="0" indent="0">
              <a:buNone/>
            </a:pPr>
            <a:r>
              <a:rPr lang="nl-NL" smtClean="0"/>
              <a:t>• </a:t>
            </a:r>
            <a:r>
              <a:rPr lang="nl-NL" dirty="0"/>
              <a:t>De prenten (van planten / dieren die gegeten konden worden / van de inheemse bevolking die eten kookte en verbouwde) brachten de boodschap over dat leven in Amerika mogelijk / aantrekkelijk was, wat kolonisatie moest bevorderen 2 </a:t>
            </a:r>
            <a:endParaRPr lang="nl-NL" dirty="0" smtClean="0"/>
          </a:p>
          <a:p>
            <a:pPr marL="0" indent="0">
              <a:buNone/>
            </a:pPr>
            <a:r>
              <a:rPr lang="nl-NL" dirty="0" smtClean="0"/>
              <a:t>Opmerking </a:t>
            </a:r>
            <a:r>
              <a:rPr lang="nl-NL" dirty="0"/>
              <a:t>Als in het antwoord op de eerste deelvraag alleen wordt genoemd dat kolonisatie tot gebiedsuitbreiding leidt, wordt geen scorepunt toegekend (omdat dit niet specifiek over Noord-Amerika gaat). </a:t>
            </a:r>
          </a:p>
        </p:txBody>
      </p:sp>
    </p:spTree>
    <p:extLst>
      <p:ext uri="{BB962C8B-B14F-4D97-AF65-F5344CB8AC3E}">
        <p14:creationId xmlns:p14="http://schemas.microsoft.com/office/powerpoint/2010/main" val="190958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17</a:t>
            </a:r>
            <a:r>
              <a:rPr lang="nl-NL" baseline="30000" dirty="0" smtClean="0"/>
              <a:t>e</a:t>
            </a:r>
            <a:r>
              <a:rPr lang="nl-NL" dirty="0" smtClean="0"/>
              <a:t> eeuw: meer Engelse kolonisten naar Amerika</a:t>
            </a:r>
            <a:endParaRPr lang="nl-NL" dirty="0"/>
          </a:p>
        </p:txBody>
      </p:sp>
      <p:sp>
        <p:nvSpPr>
          <p:cNvPr id="6" name="Tijdelijke aanduiding voor inhoud 5"/>
          <p:cNvSpPr>
            <a:spLocks noGrp="1"/>
          </p:cNvSpPr>
          <p:nvPr>
            <p:ph idx="1"/>
          </p:nvPr>
        </p:nvSpPr>
        <p:spPr/>
        <p:txBody>
          <a:bodyPr/>
          <a:lstStyle/>
          <a:p>
            <a:pPr marL="0" indent="0">
              <a:buNone/>
            </a:pPr>
            <a:r>
              <a:rPr lang="nl-NL" dirty="0" smtClean="0"/>
              <a:t>Waarom?</a:t>
            </a:r>
          </a:p>
          <a:p>
            <a:r>
              <a:rPr lang="nl-NL" dirty="0" smtClean="0"/>
              <a:t>Handelscompagnieën stelden een stuk landbouwgrond in het vooruitzicht. </a:t>
            </a:r>
          </a:p>
          <a:p>
            <a:r>
              <a:rPr lang="nl-NL" dirty="0" smtClean="0"/>
              <a:t>I.v.m. religieuze onderdrukking in Engeland. </a:t>
            </a:r>
          </a:p>
          <a:p>
            <a:pPr lvl="1"/>
            <a:r>
              <a:rPr lang="nl-NL" b="1" dirty="0" err="1" smtClean="0">
                <a:solidFill>
                  <a:srgbClr val="FF0000"/>
                </a:solidFill>
              </a:rPr>
              <a:t>Pilgrim</a:t>
            </a:r>
            <a:r>
              <a:rPr lang="nl-NL" b="1" dirty="0" smtClean="0">
                <a:solidFill>
                  <a:srgbClr val="FF0000"/>
                </a:solidFill>
              </a:rPr>
              <a:t> </a:t>
            </a:r>
            <a:r>
              <a:rPr lang="nl-NL" b="1" dirty="0" err="1" smtClean="0">
                <a:solidFill>
                  <a:srgbClr val="FF0000"/>
                </a:solidFill>
              </a:rPr>
              <a:t>Fathers</a:t>
            </a:r>
            <a:r>
              <a:rPr lang="nl-NL" b="1" dirty="0">
                <a:solidFill>
                  <a:srgbClr val="FF0000"/>
                </a:solidFill>
              </a:rPr>
              <a:t> </a:t>
            </a:r>
            <a:r>
              <a:rPr lang="nl-NL" dirty="0" smtClean="0"/>
              <a:t>= Engelse protestanten (puriteinen) waren het oneens met de Anglicaanse Kerk (protestantse staatskerk van Engeland) omdat deze volgens hen nog ‘te katholiek’ was. </a:t>
            </a:r>
          </a:p>
          <a:p>
            <a:endParaRPr lang="nl-NL" dirty="0"/>
          </a:p>
        </p:txBody>
      </p:sp>
      <p:sp>
        <p:nvSpPr>
          <p:cNvPr id="7" name="Rechthoek 6"/>
          <p:cNvSpPr/>
          <p:nvPr/>
        </p:nvSpPr>
        <p:spPr>
          <a:xfrm>
            <a:off x="1517469" y="4955567"/>
            <a:ext cx="4930645" cy="646331"/>
          </a:xfrm>
          <a:prstGeom prst="rect">
            <a:avLst/>
          </a:prstGeom>
        </p:spPr>
        <p:txBody>
          <a:bodyPr wrap="none">
            <a:spAutoFit/>
          </a:bodyPr>
          <a:lstStyle/>
          <a:p>
            <a:r>
              <a:rPr lang="nl-NL" dirty="0" smtClean="0">
                <a:hlinkClick r:id="rId2"/>
              </a:rPr>
              <a:t>https://www.youtube.com/watch?v=Gc1UEfZOo4s</a:t>
            </a:r>
            <a:endParaRPr lang="nl-NL" dirty="0" smtClean="0"/>
          </a:p>
          <a:p>
            <a:r>
              <a:rPr lang="nl-NL" dirty="0" smtClean="0"/>
              <a:t>Filmpje over </a:t>
            </a:r>
            <a:r>
              <a:rPr lang="nl-NL" dirty="0" err="1" smtClean="0"/>
              <a:t>Pilgrim</a:t>
            </a:r>
            <a:r>
              <a:rPr lang="nl-NL" dirty="0" smtClean="0"/>
              <a:t> </a:t>
            </a:r>
            <a:r>
              <a:rPr lang="nl-NL" dirty="0" err="1" smtClean="0"/>
              <a:t>Fathers_Leiden</a:t>
            </a:r>
            <a:endParaRPr lang="nl-NL" dirty="0"/>
          </a:p>
        </p:txBody>
      </p:sp>
    </p:spTree>
    <p:extLst>
      <p:ext uri="{BB962C8B-B14F-4D97-AF65-F5344CB8AC3E}">
        <p14:creationId xmlns:p14="http://schemas.microsoft.com/office/powerpoint/2010/main" val="231453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Engelsen en oorspronkelijke bevolking Amerika (native </a:t>
            </a:r>
            <a:r>
              <a:rPr lang="nl-NL" b="1" dirty="0" err="1" smtClean="0"/>
              <a:t>Americans</a:t>
            </a:r>
            <a:r>
              <a:rPr lang="nl-NL" b="1" dirty="0"/>
              <a:t> </a:t>
            </a:r>
            <a:r>
              <a:rPr lang="nl-NL" b="1" dirty="0" smtClean="0"/>
              <a:t>/ indianen) </a:t>
            </a:r>
            <a:endParaRPr lang="nl-NL" b="1" dirty="0"/>
          </a:p>
        </p:txBody>
      </p:sp>
      <p:sp>
        <p:nvSpPr>
          <p:cNvPr id="3" name="Tijdelijke aanduiding voor inhoud 2"/>
          <p:cNvSpPr>
            <a:spLocks noGrp="1"/>
          </p:cNvSpPr>
          <p:nvPr>
            <p:ph sz="half" idx="1"/>
          </p:nvPr>
        </p:nvSpPr>
        <p:spPr>
          <a:xfrm>
            <a:off x="838199" y="1825625"/>
            <a:ext cx="5823857" cy="4351338"/>
          </a:xfrm>
        </p:spPr>
        <p:txBody>
          <a:bodyPr>
            <a:normAutofit lnSpcReduction="10000"/>
          </a:bodyPr>
          <a:lstStyle/>
          <a:p>
            <a:pPr marL="0" indent="0">
              <a:buNone/>
            </a:pPr>
            <a:r>
              <a:rPr lang="nl-NL" dirty="0" smtClean="0"/>
              <a:t>Vanaf 17</a:t>
            </a:r>
            <a:r>
              <a:rPr lang="nl-NL" baseline="30000" dirty="0" smtClean="0"/>
              <a:t>e</a:t>
            </a:r>
            <a:r>
              <a:rPr lang="nl-NL" dirty="0" smtClean="0"/>
              <a:t> eeuw toename van het aantal Engelse kolonisten en dit had desastreuze gevolgen voor de  oorspronkelijke bewoners: </a:t>
            </a:r>
          </a:p>
          <a:p>
            <a:pPr marL="514350" indent="-514350">
              <a:buAutoNum type="arabicParenR"/>
            </a:pPr>
            <a:r>
              <a:rPr lang="nl-NL" dirty="0" smtClean="0"/>
              <a:t>Europese besmettelijke ziekten</a:t>
            </a:r>
          </a:p>
          <a:p>
            <a:pPr marL="514350" indent="-514350">
              <a:buAutoNum type="arabicParenR"/>
            </a:pPr>
            <a:r>
              <a:rPr lang="nl-NL" dirty="0" smtClean="0"/>
              <a:t>Gebiedsoorlogen</a:t>
            </a:r>
          </a:p>
          <a:p>
            <a:pPr marL="514350" indent="-514350">
              <a:buAutoNum type="arabicParenR"/>
            </a:pPr>
            <a:endParaRPr lang="nl-NL" dirty="0"/>
          </a:p>
          <a:p>
            <a:pPr marL="0" indent="0">
              <a:buNone/>
            </a:pPr>
            <a:r>
              <a:rPr lang="nl-NL" dirty="0" smtClean="0"/>
              <a:t>Door technologische voorsprong wonnen de Engelsen vrijwel alle oorlogen. </a:t>
            </a:r>
          </a:p>
        </p:txBody>
      </p:sp>
      <p:pic>
        <p:nvPicPr>
          <p:cNvPr id="2050" name="Picture 2" descr="https://upload.wikimedia.org/wikipedia/commons/c/ca/Pocahonta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357" y="1027906"/>
            <a:ext cx="3000375" cy="385762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838199" y="5683250"/>
            <a:ext cx="8580121" cy="646331"/>
          </a:xfrm>
          <a:prstGeom prst="rect">
            <a:avLst/>
          </a:prstGeom>
        </p:spPr>
        <p:txBody>
          <a:bodyPr wrap="square">
            <a:spAutoFit/>
          </a:bodyPr>
          <a:lstStyle/>
          <a:p>
            <a:r>
              <a:rPr lang="nl-NL" dirty="0" smtClean="0">
                <a:hlinkClick r:id="rId3"/>
              </a:rPr>
              <a:t>https://www.youtube.com/watch?v=ociHVDWxDaY</a:t>
            </a:r>
            <a:r>
              <a:rPr lang="nl-NL" dirty="0" smtClean="0"/>
              <a:t>: </a:t>
            </a:r>
            <a:r>
              <a:rPr lang="nl-NL" dirty="0" err="1" smtClean="0"/>
              <a:t>Thanksgiving</a:t>
            </a:r>
            <a:r>
              <a:rPr lang="nl-NL" dirty="0" smtClean="0"/>
              <a:t> (</a:t>
            </a:r>
            <a:r>
              <a:rPr lang="nl-NL" dirty="0" err="1" smtClean="0"/>
              <a:t>dankzeggingsdag</a:t>
            </a:r>
            <a:r>
              <a:rPr lang="nl-NL" dirty="0" smtClean="0"/>
              <a:t>, 4</a:t>
            </a:r>
            <a:r>
              <a:rPr lang="nl-NL" baseline="30000" dirty="0" smtClean="0"/>
              <a:t>e</a:t>
            </a:r>
            <a:r>
              <a:rPr lang="nl-NL" dirty="0" smtClean="0"/>
              <a:t> donderdag in november) </a:t>
            </a:r>
            <a:endParaRPr lang="nl-NL" dirty="0"/>
          </a:p>
        </p:txBody>
      </p:sp>
      <p:sp>
        <p:nvSpPr>
          <p:cNvPr id="7" name="Rechthoek 6"/>
          <p:cNvSpPr/>
          <p:nvPr/>
        </p:nvSpPr>
        <p:spPr>
          <a:xfrm>
            <a:off x="838199" y="6238518"/>
            <a:ext cx="9165771" cy="523220"/>
          </a:xfrm>
          <a:prstGeom prst="rect">
            <a:avLst/>
          </a:prstGeom>
        </p:spPr>
        <p:txBody>
          <a:bodyPr wrap="square">
            <a:spAutoFit/>
          </a:bodyPr>
          <a:lstStyle/>
          <a:p>
            <a:r>
              <a:rPr lang="nl-NL" sz="1400" dirty="0" smtClean="0">
                <a:hlinkClick r:id="rId4"/>
              </a:rPr>
              <a:t>https://www.trouw.nl/nieuws/erken-ook-de-allergrootste-genocide-die-op-indianen~b0fd2930/?referrer=https%3A%2F%2Fwww.google.com%2F</a:t>
            </a:r>
            <a:r>
              <a:rPr lang="nl-NL" sz="1400" dirty="0" smtClean="0"/>
              <a:t> </a:t>
            </a:r>
            <a:endParaRPr lang="nl-NL" sz="1400" dirty="0"/>
          </a:p>
        </p:txBody>
      </p:sp>
      <p:sp>
        <p:nvSpPr>
          <p:cNvPr id="8" name="Rechthoek 7"/>
          <p:cNvSpPr/>
          <p:nvPr/>
        </p:nvSpPr>
        <p:spPr>
          <a:xfrm>
            <a:off x="6370320" y="6269295"/>
            <a:ext cx="6096000" cy="461665"/>
          </a:xfrm>
          <a:prstGeom prst="rect">
            <a:avLst/>
          </a:prstGeom>
        </p:spPr>
        <p:txBody>
          <a:bodyPr>
            <a:spAutoFit/>
          </a:bodyPr>
          <a:lstStyle/>
          <a:p>
            <a:r>
              <a:rPr lang="nl-NL" sz="1200" dirty="0" smtClean="0">
                <a:hlinkClick r:id="rId5"/>
              </a:rPr>
              <a:t>https://joop.bnnvara.nl/nieuws/europese-genocide-op-inheemse-amerikanen-leidde-kleine-ijstijd-in</a:t>
            </a:r>
            <a:r>
              <a:rPr lang="nl-NL" sz="1200" dirty="0" smtClean="0"/>
              <a:t> </a:t>
            </a:r>
            <a:endParaRPr lang="nl-NL" sz="1200" dirty="0"/>
          </a:p>
        </p:txBody>
      </p:sp>
      <p:sp>
        <p:nvSpPr>
          <p:cNvPr id="9" name="Rechthoek 8"/>
          <p:cNvSpPr/>
          <p:nvPr/>
        </p:nvSpPr>
        <p:spPr>
          <a:xfrm>
            <a:off x="8131357" y="4990011"/>
            <a:ext cx="300037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Mataoka</a:t>
            </a:r>
            <a:r>
              <a:rPr lang="nl-NL" dirty="0" smtClean="0"/>
              <a:t> of </a:t>
            </a:r>
            <a:r>
              <a:rPr lang="nl-NL" dirty="0" err="1" smtClean="0"/>
              <a:t>Pocahontas</a:t>
            </a:r>
            <a:endParaRPr lang="nl-NL" dirty="0"/>
          </a:p>
        </p:txBody>
      </p:sp>
    </p:spTree>
    <p:extLst>
      <p:ext uri="{BB962C8B-B14F-4D97-AF65-F5344CB8AC3E}">
        <p14:creationId xmlns:p14="http://schemas.microsoft.com/office/powerpoint/2010/main" val="340243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b="1" dirty="0" smtClean="0"/>
              <a:t>13 Amerikaanse koloniën </a:t>
            </a:r>
            <a:endParaRPr lang="nl-NL" b="1" dirty="0"/>
          </a:p>
        </p:txBody>
      </p:sp>
      <p:sp>
        <p:nvSpPr>
          <p:cNvPr id="7" name="Tijdelijke aanduiding voor inhoud 6"/>
          <p:cNvSpPr>
            <a:spLocks noGrp="1"/>
          </p:cNvSpPr>
          <p:nvPr>
            <p:ph sz="half" idx="1"/>
          </p:nvPr>
        </p:nvSpPr>
        <p:spPr/>
        <p:txBody>
          <a:bodyPr>
            <a:normAutofit fontScale="92500" lnSpcReduction="10000"/>
          </a:bodyPr>
          <a:lstStyle/>
          <a:p>
            <a:pPr marL="0" indent="0">
              <a:buNone/>
            </a:pPr>
            <a:r>
              <a:rPr lang="nl-NL" b="1" dirty="0" smtClean="0">
                <a:solidFill>
                  <a:srgbClr val="FF0000"/>
                </a:solidFill>
              </a:rPr>
              <a:t>Vestigingskoloniën in het noorden</a:t>
            </a:r>
            <a:r>
              <a:rPr lang="nl-NL" dirty="0" smtClean="0"/>
              <a:t>: kolonies die gericht zijn op handel, nijverheid, landbouw. Inwoners zijn kolonisten die een nieuw leven wilden opbouwen in Amerika. </a:t>
            </a:r>
          </a:p>
          <a:p>
            <a:pPr marL="0" indent="0">
              <a:buNone/>
            </a:pPr>
            <a:endParaRPr lang="nl-NL" dirty="0"/>
          </a:p>
          <a:p>
            <a:pPr marL="0" indent="0">
              <a:buNone/>
            </a:pPr>
            <a:r>
              <a:rPr lang="nl-NL" b="1" dirty="0" smtClean="0">
                <a:solidFill>
                  <a:srgbClr val="FF0000"/>
                </a:solidFill>
              </a:rPr>
              <a:t>Plantage-economieën</a:t>
            </a:r>
            <a:r>
              <a:rPr lang="nl-NL" dirty="0" smtClean="0"/>
              <a:t>: in het zuiden: kolonies met grootschalige plantages die gewassen als tabak en katoen voor de export verbouwen. </a:t>
            </a:r>
            <a:r>
              <a:rPr lang="nl-NL" b="1" dirty="0" smtClean="0">
                <a:solidFill>
                  <a:srgbClr val="FF0000"/>
                </a:solidFill>
              </a:rPr>
              <a:t>Slavenhandel </a:t>
            </a:r>
            <a:r>
              <a:rPr lang="nl-NL" dirty="0" smtClean="0"/>
              <a:t>en </a:t>
            </a:r>
            <a:r>
              <a:rPr lang="nl-NL" b="1" dirty="0" smtClean="0">
                <a:solidFill>
                  <a:srgbClr val="FF0000"/>
                </a:solidFill>
              </a:rPr>
              <a:t>slavernij </a:t>
            </a:r>
            <a:r>
              <a:rPr lang="nl-NL" dirty="0" smtClean="0"/>
              <a:t>zorgen voor goedkope arbeid. </a:t>
            </a:r>
          </a:p>
          <a:p>
            <a:pPr marL="0" indent="0">
              <a:buNone/>
            </a:pPr>
            <a:endParaRPr lang="nl-NL" dirty="0"/>
          </a:p>
          <a:p>
            <a:pPr marL="0" indent="0">
              <a:buNone/>
            </a:pPr>
            <a:endParaRPr lang="nl-NL" dirty="0"/>
          </a:p>
        </p:txBody>
      </p:sp>
      <p:pic>
        <p:nvPicPr>
          <p:cNvPr id="3074" name="Picture 2" descr="https://upload.wikimedia.org/wikipedia/commons/thumb/8/87/Thirteen_Colonies_1775_map-nl.svg/320px-Thirteen_Colonies_1775_map-n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62" y="260322"/>
            <a:ext cx="3528151" cy="6460927"/>
          </a:xfrm>
          <a:prstGeom prst="rect">
            <a:avLst/>
          </a:prstGeom>
          <a:noFill/>
          <a:extLst>
            <a:ext uri="{909E8E84-426E-40DD-AFC4-6F175D3DCCD1}">
              <a14:hiddenFill xmlns:a14="http://schemas.microsoft.com/office/drawing/2010/main">
                <a:solidFill>
                  <a:srgbClr val="FFFFFF"/>
                </a:solidFill>
              </a14:hiddenFill>
            </a:ext>
          </a:extLst>
        </p:spPr>
      </p:pic>
      <p:sp>
        <p:nvSpPr>
          <p:cNvPr id="9" name="Pijl-rechts 8"/>
          <p:cNvSpPr/>
          <p:nvPr/>
        </p:nvSpPr>
        <p:spPr>
          <a:xfrm>
            <a:off x="5981608" y="1690688"/>
            <a:ext cx="3056708" cy="921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rechts 10"/>
          <p:cNvSpPr/>
          <p:nvPr/>
        </p:nvSpPr>
        <p:spPr>
          <a:xfrm>
            <a:off x="5493926" y="4703854"/>
            <a:ext cx="2226223" cy="921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ig bijschrift 9"/>
          <p:cNvSpPr/>
          <p:nvPr/>
        </p:nvSpPr>
        <p:spPr>
          <a:xfrm>
            <a:off x="744583" y="6113417"/>
            <a:ext cx="5368834" cy="607832"/>
          </a:xfrm>
          <a:prstGeom prst="wedgeRectCallout">
            <a:avLst>
              <a:gd name="adj1" fmla="val -25675"/>
              <a:gd name="adj2" fmla="val -83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Slavenhandel als onderdeel van de </a:t>
            </a:r>
            <a:r>
              <a:rPr lang="nl-NL" b="1" dirty="0" err="1" smtClean="0">
                <a:solidFill>
                  <a:srgbClr val="FF0000"/>
                </a:solidFill>
              </a:rPr>
              <a:t>driehoekshandel</a:t>
            </a:r>
            <a:endParaRPr lang="nl-NL" b="1" dirty="0">
              <a:solidFill>
                <a:srgbClr val="FF0000"/>
              </a:solidFill>
            </a:endParaRPr>
          </a:p>
        </p:txBody>
      </p:sp>
    </p:spTree>
    <p:extLst>
      <p:ext uri="{BB962C8B-B14F-4D97-AF65-F5344CB8AC3E}">
        <p14:creationId xmlns:p14="http://schemas.microsoft.com/office/powerpoint/2010/main" val="875112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anderkaap.org/histoforum/2009/driehoekshan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12" y="705394"/>
            <a:ext cx="9921334" cy="561771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7968343" y="2769326"/>
            <a:ext cx="3357154" cy="120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FF0000"/>
                </a:solidFill>
              </a:rPr>
              <a:t>Royal </a:t>
            </a:r>
            <a:r>
              <a:rPr lang="nl-NL" b="1" dirty="0" err="1" smtClean="0">
                <a:solidFill>
                  <a:srgbClr val="FF0000"/>
                </a:solidFill>
              </a:rPr>
              <a:t>African</a:t>
            </a:r>
            <a:r>
              <a:rPr lang="nl-NL" b="1" dirty="0" smtClean="0">
                <a:solidFill>
                  <a:srgbClr val="FF0000"/>
                </a:solidFill>
              </a:rPr>
              <a:t> Company</a:t>
            </a:r>
            <a:r>
              <a:rPr lang="nl-NL" dirty="0" smtClean="0"/>
              <a:t>: Engelse handelscompagnie die tussen Europa, Afrika en Amerika handel dreef</a:t>
            </a:r>
          </a:p>
        </p:txBody>
      </p:sp>
      <p:sp>
        <p:nvSpPr>
          <p:cNvPr id="2" name="Rechthoek 1"/>
          <p:cNvSpPr/>
          <p:nvPr/>
        </p:nvSpPr>
        <p:spPr>
          <a:xfrm>
            <a:off x="244832" y="6323104"/>
            <a:ext cx="4935775" cy="369332"/>
          </a:xfrm>
          <a:prstGeom prst="rect">
            <a:avLst/>
          </a:prstGeom>
        </p:spPr>
        <p:txBody>
          <a:bodyPr wrap="none">
            <a:spAutoFit/>
          </a:bodyPr>
          <a:lstStyle/>
          <a:p>
            <a:r>
              <a:rPr lang="en-US" dirty="0">
                <a:hlinkClick r:id="rId3"/>
              </a:rPr>
              <a:t>Transatlantic Slave Trade in Two Minutes on Vimeo</a:t>
            </a:r>
            <a:endParaRPr lang="nl-NL" dirty="0"/>
          </a:p>
        </p:txBody>
      </p:sp>
    </p:spTree>
    <p:extLst>
      <p:ext uri="{BB962C8B-B14F-4D97-AF65-F5344CB8AC3E}">
        <p14:creationId xmlns:p14="http://schemas.microsoft.com/office/powerpoint/2010/main" val="657930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3098</TotalTime>
  <Words>1026</Words>
  <Application>Microsoft Office PowerPoint</Application>
  <PresentationFormat>Breedbeeld</PresentationFormat>
  <Paragraphs>97</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vt:lpstr>
      <vt:lpstr>Kantoorthema</vt:lpstr>
      <vt:lpstr>Historische context Het Britse Rijk 1585-1900</vt:lpstr>
      <vt:lpstr>Deelcontext 1 Amerikaanse koloniën  1585 - 1833</vt:lpstr>
      <vt:lpstr>Britse Rijk in Noord-Amerika in wording: 16e en 17e eeuw; verkenning en vestiging</vt:lpstr>
      <vt:lpstr>Examenvraag</vt:lpstr>
      <vt:lpstr>Examenvraag antwoord</vt:lpstr>
      <vt:lpstr>17e eeuw: meer Engelse kolonisten naar Amerika</vt:lpstr>
      <vt:lpstr>Engelsen en oorspronkelijke bevolking Amerika (native Americans / indianen) </vt:lpstr>
      <vt:lpstr>13 Amerikaanse koloniën </vt:lpstr>
      <vt:lpstr>PowerPoint-presentatie</vt:lpstr>
      <vt:lpstr>Royal African Company</vt:lpstr>
      <vt:lpstr>PowerPoint-presentatie</vt:lpstr>
      <vt:lpstr>18e eeuw: Amerikaanse onafhankelijkheid </vt:lpstr>
      <vt:lpstr>1776: Amerikaanse onafhankelijkheidsverklaring </vt:lpstr>
      <vt:lpstr>1776 Gelijk in Amerika? Niet voor iedereen!</vt:lpstr>
      <vt:lpstr>Weg met de slavenhandel en slavernij: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Historische context Het Britse Rijk 1585-1900</dc:title>
  <dc:creator>Biemans, KJA (Kristel)</dc:creator>
  <cp:lastModifiedBy>Kristel Biemans</cp:lastModifiedBy>
  <cp:revision>29</cp:revision>
  <dcterms:created xsi:type="dcterms:W3CDTF">2020-09-23T18:15:26Z</dcterms:created>
  <dcterms:modified xsi:type="dcterms:W3CDTF">2022-11-30T19:23:55Z</dcterms:modified>
</cp:coreProperties>
</file>